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61" r:id="rId3"/>
    <p:sldId id="258" r:id="rId4"/>
    <p:sldId id="318" r:id="rId5"/>
    <p:sldId id="262" r:id="rId6"/>
    <p:sldId id="263" r:id="rId7"/>
    <p:sldId id="266" r:id="rId8"/>
    <p:sldId id="264" r:id="rId9"/>
    <p:sldId id="259" r:id="rId10"/>
    <p:sldId id="257" r:id="rId11"/>
    <p:sldId id="260" r:id="rId12"/>
    <p:sldId id="268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A6C5E7-AE1F-400F-A438-F671DD8CA219}">
  <a:tblStyle styleId="{2AA6C5E7-AE1F-400F-A438-F671DD8CA2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1A9099-B941-4E4F-B636-2D0351B7976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524" y="-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06348ffd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06348ffd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consigo hacer update in theme, no se que me pasa con esta slide en todas las present :S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06348ffeb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06348ffeb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859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063e606fdb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063e606fdb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64450" y="1264225"/>
            <a:ext cx="6815100" cy="19272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220750" y="3232150"/>
            <a:ext cx="4702500" cy="475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subTitle" idx="1"/>
          </p:nvPr>
        </p:nvSpPr>
        <p:spPr>
          <a:xfrm>
            <a:off x="4832040" y="1743825"/>
            <a:ext cx="3254100" cy="208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2"/>
          </p:nvPr>
        </p:nvSpPr>
        <p:spPr>
          <a:xfrm>
            <a:off x="1057863" y="1743825"/>
            <a:ext cx="3254100" cy="208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937625" y="25960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7"/>
          <p:cNvSpPr txBox="1">
            <a:spLocks noGrp="1"/>
          </p:cNvSpPr>
          <p:nvPr>
            <p:ph type="subTitle" idx="2"/>
          </p:nvPr>
        </p:nvSpPr>
        <p:spPr>
          <a:xfrm>
            <a:off x="3484350" y="25960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ubTitle" idx="3"/>
          </p:nvPr>
        </p:nvSpPr>
        <p:spPr>
          <a:xfrm>
            <a:off x="6031075" y="2596024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subTitle" idx="4"/>
          </p:nvPr>
        </p:nvSpPr>
        <p:spPr>
          <a:xfrm>
            <a:off x="937625" y="1875190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subTitle" idx="5"/>
          </p:nvPr>
        </p:nvSpPr>
        <p:spPr>
          <a:xfrm>
            <a:off x="3484350" y="1875190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subTitle" idx="6"/>
          </p:nvPr>
        </p:nvSpPr>
        <p:spPr>
          <a:xfrm>
            <a:off x="6031075" y="1875190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2110311" y="2054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2"/>
          </p:nvPr>
        </p:nvSpPr>
        <p:spPr>
          <a:xfrm>
            <a:off x="5055489" y="2054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subTitle" idx="3"/>
          </p:nvPr>
        </p:nvSpPr>
        <p:spPr>
          <a:xfrm>
            <a:off x="2110311" y="354476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4"/>
          </p:nvPr>
        </p:nvSpPr>
        <p:spPr>
          <a:xfrm>
            <a:off x="5055489" y="3544763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subTitle" idx="5"/>
          </p:nvPr>
        </p:nvSpPr>
        <p:spPr>
          <a:xfrm>
            <a:off x="2110311" y="15659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6"/>
          </p:nvPr>
        </p:nvSpPr>
        <p:spPr>
          <a:xfrm>
            <a:off x="2110311" y="30564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subTitle" idx="7"/>
          </p:nvPr>
        </p:nvSpPr>
        <p:spPr>
          <a:xfrm>
            <a:off x="5055486" y="1565900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subTitle" idx="8"/>
          </p:nvPr>
        </p:nvSpPr>
        <p:spPr>
          <a:xfrm>
            <a:off x="5055486" y="3056475"/>
            <a:ext cx="1978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rgbClr val="FFE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1264400" y="661125"/>
            <a:ext cx="1652100" cy="1511400"/>
          </a:xfrm>
          <a:prstGeom prst="rect">
            <a:avLst/>
          </a:prstGeom>
          <a:solidFill>
            <a:srgbClr val="072C4E">
              <a:alpha val="8631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754525" y="3682800"/>
            <a:ext cx="4863900" cy="4641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948600" y="1700300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534350" y="1307100"/>
            <a:ext cx="6075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900" b="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135550" y="10367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135550" y="3001100"/>
            <a:ext cx="48729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ubTitle" idx="1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2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3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4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5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6"/>
          </p:nvPr>
        </p:nvSpPr>
        <p:spPr>
          <a:xfrm>
            <a:off x="6118549" y="3942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14" hasCustomPrompt="1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>
            <a:spLocks noGrp="1"/>
          </p:cNvSpPr>
          <p:nvPr>
            <p:ph type="title" idx="15" hasCustomPrompt="1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6"/>
          </p:nvPr>
        </p:nvSpPr>
        <p:spPr>
          <a:xfrm>
            <a:off x="720000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7"/>
          </p:nvPr>
        </p:nvSpPr>
        <p:spPr>
          <a:xfrm>
            <a:off x="3419271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8"/>
          </p:nvPr>
        </p:nvSpPr>
        <p:spPr>
          <a:xfrm>
            <a:off x="6118549" y="18773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19"/>
          </p:nvPr>
        </p:nvSpPr>
        <p:spPr>
          <a:xfrm>
            <a:off x="720000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20"/>
          </p:nvPr>
        </p:nvSpPr>
        <p:spPr>
          <a:xfrm>
            <a:off x="3419274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1"/>
          </p:nvPr>
        </p:nvSpPr>
        <p:spPr>
          <a:xfrm>
            <a:off x="6118549" y="3609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3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333025" y="1567075"/>
            <a:ext cx="44781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2332875" y="2630275"/>
            <a:ext cx="44781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35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61" r:id="rId8"/>
    <p:sldLayoutId id="2147483668" r:id="rId9"/>
    <p:sldLayoutId id="2147483672" r:id="rId10"/>
    <p:sldLayoutId id="2147483673" r:id="rId11"/>
    <p:sldLayoutId id="2147483675" r:id="rId12"/>
    <p:sldLayoutId id="2147483680" r:id="rId13"/>
    <p:sldLayoutId id="214748368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hiranjeevmarwaha/ultimate-spamham-compilation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9"/>
          <p:cNvSpPr txBox="1">
            <a:spLocks noGrp="1"/>
          </p:cNvSpPr>
          <p:nvPr>
            <p:ph type="ctrTitle"/>
          </p:nvPr>
        </p:nvSpPr>
        <p:spPr>
          <a:xfrm>
            <a:off x="1164450" y="1264225"/>
            <a:ext cx="6815100" cy="192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/>
              <a:t>Evaluating the Efficiency and Effectiveness of </a:t>
            </a:r>
            <a:r>
              <a:rPr lang="en" sz="4000" dirty="0">
                <a:solidFill>
                  <a:schemeClr val="dk2"/>
                </a:solidFill>
              </a:rPr>
              <a:t>Na</a:t>
            </a:r>
            <a:r>
              <a:rPr lang="en-US" sz="4000" dirty="0">
                <a:solidFill>
                  <a:schemeClr val="dk2"/>
                </a:solidFill>
              </a:rPr>
              <a:t>ï</a:t>
            </a:r>
            <a:r>
              <a:rPr lang="en" sz="4000" dirty="0">
                <a:solidFill>
                  <a:schemeClr val="dk2"/>
                </a:solidFill>
              </a:rPr>
              <a:t>ve Bayes</a:t>
            </a:r>
            <a:r>
              <a:rPr lang="en-US" sz="4000" b="1" dirty="0"/>
              <a:t> for Spam Detection</a:t>
            </a:r>
            <a:endParaRPr sz="4000" dirty="0">
              <a:solidFill>
                <a:schemeClr val="dk2"/>
              </a:solidFill>
            </a:endParaRPr>
          </a:p>
        </p:txBody>
      </p:sp>
      <p:sp>
        <p:nvSpPr>
          <p:cNvPr id="235" name="Google Shape;235;p39"/>
          <p:cNvSpPr txBox="1">
            <a:spLocks noGrp="1"/>
          </p:cNvSpPr>
          <p:nvPr>
            <p:ph type="subTitle" idx="1"/>
          </p:nvPr>
        </p:nvSpPr>
        <p:spPr>
          <a:xfrm>
            <a:off x="2220750" y="3232150"/>
            <a:ext cx="47025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 Comparison W</a:t>
            </a:r>
            <a:r>
              <a:rPr lang="en-US" sz="1400" dirty="0" err="1"/>
              <a:t>i</a:t>
            </a:r>
            <a:r>
              <a:rPr lang="en" sz="1400" dirty="0"/>
              <a:t>th Other Machine Learning Algorithms</a:t>
            </a:r>
            <a:endParaRPr dirty="0"/>
          </a:p>
        </p:txBody>
      </p:sp>
      <p:cxnSp>
        <p:nvCxnSpPr>
          <p:cNvPr id="236" name="Google Shape;236;p39"/>
          <p:cNvCxnSpPr/>
          <p:nvPr/>
        </p:nvCxnSpPr>
        <p:spPr>
          <a:xfrm rot="10800000" flipH="1">
            <a:off x="5924250" y="972600"/>
            <a:ext cx="2162400" cy="156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7" name="Google Shape;237;p39"/>
          <p:cNvCxnSpPr/>
          <p:nvPr/>
        </p:nvCxnSpPr>
        <p:spPr>
          <a:xfrm rot="-5400000">
            <a:off x="6848275" y="3637175"/>
            <a:ext cx="1260000" cy="407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8" name="Google Shape;238;p39"/>
          <p:cNvCxnSpPr/>
          <p:nvPr/>
        </p:nvCxnSpPr>
        <p:spPr>
          <a:xfrm rot="10800000" flipH="1">
            <a:off x="1122850" y="3609425"/>
            <a:ext cx="750300" cy="3150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Google Shape;235;p39">
            <a:extLst>
              <a:ext uri="{FF2B5EF4-FFF2-40B4-BE49-F238E27FC236}">
                <a16:creationId xmlns:a16="http://schemas.microsoft.com/office/drawing/2014/main" id="{254C980A-9002-4E92-9DA1-0AB09220DBC3}"/>
              </a:ext>
            </a:extLst>
          </p:cNvPr>
          <p:cNvSpPr txBox="1">
            <a:spLocks/>
          </p:cNvSpPr>
          <p:nvPr/>
        </p:nvSpPr>
        <p:spPr>
          <a:xfrm>
            <a:off x="1122850" y="4018154"/>
            <a:ext cx="1389097" cy="368467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l"/>
            <a:r>
              <a:rPr lang="en-US" sz="1100" dirty="0"/>
              <a:t>Earl John Gallarde</a:t>
            </a:r>
          </a:p>
          <a:p>
            <a:pPr marL="0" indent="0" algn="l"/>
            <a:r>
              <a:rPr lang="en-US" sz="1100" dirty="0"/>
              <a:t>ML1 Final Project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Comparing </a:t>
            </a:r>
            <a:r>
              <a:rPr lang="en" dirty="0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ï</a:t>
            </a:r>
            <a:r>
              <a:rPr lang="en" dirty="0">
                <a:solidFill>
                  <a:schemeClr val="bg2"/>
                </a:solidFill>
              </a:rPr>
              <a:t>ve Bayes</a:t>
            </a:r>
            <a:r>
              <a:rPr lang="en" dirty="0"/>
              <a:t> with Other Classifiers</a:t>
            </a:r>
            <a:endParaRPr dirty="0">
              <a:solidFill>
                <a:schemeClr val="dk2"/>
              </a:solidFill>
            </a:endParaRPr>
          </a:p>
        </p:txBody>
      </p:sp>
      <p:cxnSp>
        <p:nvCxnSpPr>
          <p:cNvPr id="248" name="Google Shape;248;p40"/>
          <p:cNvCxnSpPr/>
          <p:nvPr/>
        </p:nvCxnSpPr>
        <p:spPr>
          <a:xfrm>
            <a:off x="7218850" y="1265525"/>
            <a:ext cx="1464000" cy="213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4DA6F40B-9101-F1D8-9C2A-B2ABF5235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112" y="1660657"/>
            <a:ext cx="5809775" cy="2648314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6ECE5CCF-5CC7-B37D-C85A-D0B46356D984}"/>
              </a:ext>
            </a:extLst>
          </p:cNvPr>
          <p:cNvSpPr/>
          <p:nvPr/>
        </p:nvSpPr>
        <p:spPr>
          <a:xfrm>
            <a:off x="6493637" y="2653736"/>
            <a:ext cx="953813" cy="34171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7108BF-EFD8-8A50-2B97-D6AD6BB6114A}"/>
              </a:ext>
            </a:extLst>
          </p:cNvPr>
          <p:cNvSpPr/>
          <p:nvPr/>
        </p:nvSpPr>
        <p:spPr>
          <a:xfrm>
            <a:off x="1667112" y="2625724"/>
            <a:ext cx="5809775" cy="435527"/>
          </a:xfrm>
          <a:prstGeom prst="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3694BC-60B2-3AC8-3CEF-3F1BCB95747A}"/>
              </a:ext>
            </a:extLst>
          </p:cNvPr>
          <p:cNvSpPr/>
          <p:nvPr/>
        </p:nvSpPr>
        <p:spPr>
          <a:xfrm>
            <a:off x="3606800" y="1660657"/>
            <a:ext cx="698500" cy="14508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/>
          <p:nvPr/>
        </p:nvSpPr>
        <p:spPr>
          <a:xfrm>
            <a:off x="1099500" y="1583642"/>
            <a:ext cx="6945000" cy="21129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43"/>
          <p:cNvSpPr txBox="1">
            <a:spLocks noGrp="1"/>
          </p:cNvSpPr>
          <p:nvPr>
            <p:ph type="title" idx="2"/>
          </p:nvPr>
        </p:nvSpPr>
        <p:spPr>
          <a:xfrm>
            <a:off x="112932" y="105610"/>
            <a:ext cx="4743547" cy="908775"/>
          </a:xfrm>
          <a:prstGeom prst="rect">
            <a:avLst/>
          </a:prstGeom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bg2"/>
                </a:solidFill>
              </a:rPr>
              <a:t>Conclusion</a:t>
            </a:r>
            <a:endParaRPr sz="4800" dirty="0">
              <a:solidFill>
                <a:schemeClr val="bg2"/>
              </a:solidFill>
            </a:endParaRPr>
          </a:p>
        </p:txBody>
      </p:sp>
      <p:sp>
        <p:nvSpPr>
          <p:cNvPr id="289" name="Google Shape;289;p43"/>
          <p:cNvSpPr txBox="1">
            <a:spLocks noGrp="1"/>
          </p:cNvSpPr>
          <p:nvPr>
            <p:ph type="subTitle" idx="1"/>
          </p:nvPr>
        </p:nvSpPr>
        <p:spPr>
          <a:xfrm>
            <a:off x="1598622" y="1901190"/>
            <a:ext cx="5946755" cy="1575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  <a:r>
              <a:rPr lang="en-US" sz="2000" b="1" dirty="0"/>
              <a:t>Naïve Bayes </a:t>
            </a:r>
            <a:r>
              <a:rPr lang="en-US" sz="2000" dirty="0"/>
              <a:t>provides an excellent balance, offering respectable accuracy with minimal computational cost, ideal for applications needing rapid responses or dealing with vast datasets.</a:t>
            </a:r>
            <a:endParaRPr sz="2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51"/>
          <p:cNvSpPr txBox="1">
            <a:spLocks noGrp="1"/>
          </p:cNvSpPr>
          <p:nvPr>
            <p:ph type="title"/>
          </p:nvPr>
        </p:nvSpPr>
        <p:spPr>
          <a:xfrm>
            <a:off x="1534350" y="2126907"/>
            <a:ext cx="6075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</a:t>
            </a:r>
            <a:r>
              <a:rPr lang="en" dirty="0">
                <a:solidFill>
                  <a:schemeClr val="bg2"/>
                </a:solidFill>
              </a:rPr>
              <a:t>You</a:t>
            </a:r>
            <a:endParaRPr dirty="0">
              <a:solidFill>
                <a:schemeClr val="bg2"/>
              </a:solidFill>
            </a:endParaRPr>
          </a:p>
        </p:txBody>
      </p:sp>
      <p:cxnSp>
        <p:nvCxnSpPr>
          <p:cNvPr id="379" name="Google Shape;379;p51"/>
          <p:cNvCxnSpPr/>
          <p:nvPr/>
        </p:nvCxnSpPr>
        <p:spPr>
          <a:xfrm>
            <a:off x="6194125" y="3778175"/>
            <a:ext cx="1892400" cy="383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80" name="Google Shape;380;p51"/>
          <p:cNvCxnSpPr/>
          <p:nvPr/>
        </p:nvCxnSpPr>
        <p:spPr>
          <a:xfrm rot="5400000" flipH="1">
            <a:off x="1505000" y="733075"/>
            <a:ext cx="602100" cy="4620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71C85F67-9759-A759-1D31-42A236C1C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454" y="964075"/>
            <a:ext cx="1711091" cy="17110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the </a:t>
            </a:r>
            <a:r>
              <a:rPr lang="en-US" dirty="0">
                <a:solidFill>
                  <a:srgbClr val="FFFF00"/>
                </a:solidFill>
                <a:effectLst/>
              </a:rPr>
              <a:t>Naïve Bayes Algorithm</a:t>
            </a:r>
            <a:r>
              <a:rPr lang="en" dirty="0">
                <a:solidFill>
                  <a:schemeClr val="dk2"/>
                </a:solidFill>
              </a:rPr>
              <a:t>?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95" name="Google Shape;295;p44"/>
          <p:cNvSpPr txBox="1">
            <a:spLocks noGrp="1"/>
          </p:cNvSpPr>
          <p:nvPr>
            <p:ph type="subTitle" idx="1"/>
          </p:nvPr>
        </p:nvSpPr>
        <p:spPr>
          <a:xfrm>
            <a:off x="2944950" y="3182153"/>
            <a:ext cx="3254100" cy="135621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Naive Bayes classifiers have shown remarkable performance, especially in text classification tasks such as spam detection, document categorization, and sentiment analysis.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96" name="Google Shape;296;p44"/>
          <p:cNvSpPr txBox="1">
            <a:spLocks noGrp="1"/>
          </p:cNvSpPr>
          <p:nvPr>
            <p:ph type="subTitle" idx="2"/>
          </p:nvPr>
        </p:nvSpPr>
        <p:spPr>
          <a:xfrm>
            <a:off x="1057863" y="1283240"/>
            <a:ext cx="3254100" cy="151124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probabilistic machine learning model used for classification tasks, which applies Bayes' theorem with the "naive" assumption of independence between every pair of features.</a:t>
            </a:r>
            <a:endParaRPr dirty="0"/>
          </a:p>
        </p:txBody>
      </p:sp>
      <p:cxnSp>
        <p:nvCxnSpPr>
          <p:cNvPr id="297" name="Google Shape;297;p44"/>
          <p:cNvCxnSpPr/>
          <p:nvPr/>
        </p:nvCxnSpPr>
        <p:spPr>
          <a:xfrm rot="10800000" flipH="1">
            <a:off x="6051435" y="4056375"/>
            <a:ext cx="2636100" cy="2757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Google Shape;295;p44">
            <a:extLst>
              <a:ext uri="{FF2B5EF4-FFF2-40B4-BE49-F238E27FC236}">
                <a16:creationId xmlns:a16="http://schemas.microsoft.com/office/drawing/2014/main" id="{91029A0A-FCC2-9233-E6C3-757917B3CE8F}"/>
              </a:ext>
            </a:extLst>
          </p:cNvPr>
          <p:cNvSpPr txBox="1">
            <a:spLocks/>
          </p:cNvSpPr>
          <p:nvPr/>
        </p:nvSpPr>
        <p:spPr>
          <a:xfrm>
            <a:off x="4832039" y="1279547"/>
            <a:ext cx="3254100" cy="15112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Naive Bayes calculates the probability of a class given a set of features (P(Class </a:t>
            </a:r>
            <a:r>
              <a:rPr lang="en-US" b="1" dirty="0"/>
              <a:t>|</a:t>
            </a:r>
            <a:r>
              <a:rPr lang="en-US" dirty="0"/>
              <a:t> Features)). It then predicts the class with the highest probability for a given instance.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</a:t>
            </a:r>
            <a:r>
              <a:rPr lang="en" dirty="0">
                <a:solidFill>
                  <a:schemeClr val="bg2"/>
                </a:solidFill>
              </a:rPr>
              <a:t>Na</a:t>
            </a:r>
            <a:r>
              <a:rPr lang="en-US" dirty="0">
                <a:solidFill>
                  <a:schemeClr val="bg2"/>
                </a:solidFill>
              </a:rPr>
              <a:t>ï</a:t>
            </a:r>
            <a:r>
              <a:rPr lang="en" dirty="0">
                <a:solidFill>
                  <a:schemeClr val="bg2"/>
                </a:solidFill>
              </a:rPr>
              <a:t>ve</a:t>
            </a:r>
            <a:r>
              <a:rPr lang="en-US" dirty="0">
                <a:solidFill>
                  <a:schemeClr val="bg2"/>
                </a:solidFill>
              </a:rPr>
              <a:t> Bayes Classifiers</a:t>
            </a:r>
            <a:endParaRPr dirty="0">
              <a:solidFill>
                <a:schemeClr val="bg2"/>
              </a:solidFill>
            </a:endParaRPr>
          </a:p>
        </p:txBody>
      </p:sp>
      <p:sp>
        <p:nvSpPr>
          <p:cNvPr id="254" name="Google Shape;254;p41"/>
          <p:cNvSpPr txBox="1">
            <a:spLocks noGrp="1"/>
          </p:cNvSpPr>
          <p:nvPr>
            <p:ph type="subTitle" idx="3"/>
          </p:nvPr>
        </p:nvSpPr>
        <p:spPr>
          <a:xfrm>
            <a:off x="4760377" y="4000749"/>
            <a:ext cx="374345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Designed to address the imbalance in datasets by using the complement of each class to compute weights. It's an adaptation of the Multinomial Naive Bayes for imbalanced data.</a:t>
            </a:r>
            <a:endParaRPr sz="1050" dirty="0">
              <a:solidFill>
                <a:srgbClr val="666666"/>
              </a:solidFill>
            </a:endParaRPr>
          </a:p>
        </p:txBody>
      </p:sp>
      <p:sp>
        <p:nvSpPr>
          <p:cNvPr id="255" name="Google Shape;255;p41"/>
          <p:cNvSpPr txBox="1">
            <a:spLocks noGrp="1"/>
          </p:cNvSpPr>
          <p:nvPr>
            <p:ph type="subTitle" idx="1"/>
          </p:nvPr>
        </p:nvSpPr>
        <p:spPr>
          <a:xfrm>
            <a:off x="4814944" y="2257104"/>
            <a:ext cx="318821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Best suited for datasets with continuous features and is often used in classification tasks where feature values are expected to be normally distributed.</a:t>
            </a:r>
            <a:endParaRPr sz="1000" dirty="0"/>
          </a:p>
        </p:txBody>
      </p:sp>
      <p:sp>
        <p:nvSpPr>
          <p:cNvPr id="256" name="Google Shape;256;p41"/>
          <p:cNvSpPr txBox="1">
            <a:spLocks noGrp="1"/>
          </p:cNvSpPr>
          <p:nvPr>
            <p:ph type="subTitle" idx="2"/>
          </p:nvPr>
        </p:nvSpPr>
        <p:spPr>
          <a:xfrm>
            <a:off x="979756" y="2334736"/>
            <a:ext cx="3440853" cy="70460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Particularly effective for text classification tasks where features are the frequencies of words or n-grams in documents</a:t>
            </a:r>
          </a:p>
        </p:txBody>
      </p:sp>
      <p:sp>
        <p:nvSpPr>
          <p:cNvPr id="258" name="Google Shape;258;p41"/>
          <p:cNvSpPr txBox="1">
            <a:spLocks noGrp="1"/>
          </p:cNvSpPr>
          <p:nvPr>
            <p:ph type="subTitle" idx="5"/>
          </p:nvPr>
        </p:nvSpPr>
        <p:spPr>
          <a:xfrm>
            <a:off x="1233228" y="4000749"/>
            <a:ext cx="30610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Suitable for datasets where features are binary, such as text classification tasks where the interest is whether a word appears in the document or not</a:t>
            </a:r>
            <a:endParaRPr sz="1000" dirty="0"/>
          </a:p>
        </p:txBody>
      </p:sp>
      <p:sp>
        <p:nvSpPr>
          <p:cNvPr id="260" name="Google Shape;260;p41"/>
          <p:cNvSpPr txBox="1">
            <a:spLocks noGrp="1"/>
          </p:cNvSpPr>
          <p:nvPr>
            <p:ph type="title" idx="7"/>
          </p:nvPr>
        </p:nvSpPr>
        <p:spPr>
          <a:xfrm>
            <a:off x="2332833" y="131623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61" name="Google Shape;261;p41"/>
          <p:cNvSpPr txBox="1">
            <a:spLocks noGrp="1"/>
          </p:cNvSpPr>
          <p:nvPr>
            <p:ph type="title" idx="8"/>
          </p:nvPr>
        </p:nvSpPr>
        <p:spPr>
          <a:xfrm>
            <a:off x="6041701" y="310503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62" name="Google Shape;262;p41"/>
          <p:cNvSpPr txBox="1">
            <a:spLocks noGrp="1"/>
          </p:cNvSpPr>
          <p:nvPr>
            <p:ph type="title" idx="9"/>
          </p:nvPr>
        </p:nvSpPr>
        <p:spPr>
          <a:xfrm>
            <a:off x="6041701" y="1316234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60000"/>
                    <a:lumOff val="40000"/>
                  </a:schemeClr>
                </a:solidFill>
              </a:rPr>
              <a:t>02</a:t>
            </a:r>
            <a:endParaRPr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4" name="Google Shape;264;p41"/>
          <p:cNvSpPr txBox="1">
            <a:spLocks noGrp="1"/>
          </p:cNvSpPr>
          <p:nvPr>
            <p:ph type="title" idx="14"/>
          </p:nvPr>
        </p:nvSpPr>
        <p:spPr>
          <a:xfrm>
            <a:off x="2332833" y="310503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66" name="Google Shape;266;p41"/>
          <p:cNvSpPr txBox="1">
            <a:spLocks noGrp="1"/>
          </p:cNvSpPr>
          <p:nvPr>
            <p:ph type="subTitle" idx="16"/>
          </p:nvPr>
        </p:nvSpPr>
        <p:spPr>
          <a:xfrm>
            <a:off x="4888951" y="1885796"/>
            <a:ext cx="30402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Gaussian Na</a:t>
            </a:r>
            <a:r>
              <a:rPr lang="en-US" dirty="0"/>
              <a:t>ï</a:t>
            </a:r>
            <a:r>
              <a:rPr lang="en" dirty="0"/>
              <a:t>ve Bayes</a:t>
            </a:r>
            <a:endParaRPr dirty="0"/>
          </a:p>
        </p:txBody>
      </p:sp>
      <p:sp>
        <p:nvSpPr>
          <p:cNvPr id="267" name="Google Shape;267;p41"/>
          <p:cNvSpPr txBox="1">
            <a:spLocks noGrp="1"/>
          </p:cNvSpPr>
          <p:nvPr>
            <p:ph type="subTitle" idx="17"/>
          </p:nvPr>
        </p:nvSpPr>
        <p:spPr>
          <a:xfrm>
            <a:off x="979755" y="1882446"/>
            <a:ext cx="3440853" cy="447600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Multinomial Na</a:t>
            </a:r>
            <a:r>
              <a:rPr lang="en-US" b="1" dirty="0"/>
              <a:t>ï</a:t>
            </a:r>
            <a:r>
              <a:rPr lang="en" b="1" dirty="0"/>
              <a:t>ve Bayes</a:t>
            </a:r>
            <a:endParaRPr b="1" dirty="0"/>
          </a:p>
        </p:txBody>
      </p:sp>
      <p:sp>
        <p:nvSpPr>
          <p:cNvPr id="268" name="Google Shape;268;p41"/>
          <p:cNvSpPr txBox="1">
            <a:spLocks noGrp="1"/>
          </p:cNvSpPr>
          <p:nvPr>
            <p:ph type="subTitle" idx="18"/>
          </p:nvPr>
        </p:nvSpPr>
        <p:spPr>
          <a:xfrm>
            <a:off x="1291832" y="3605550"/>
            <a:ext cx="30024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Bernoulli Na</a:t>
            </a:r>
            <a:r>
              <a:rPr lang="en-US" dirty="0"/>
              <a:t>ï</a:t>
            </a:r>
            <a:r>
              <a:rPr lang="en" dirty="0"/>
              <a:t>ve Bayes</a:t>
            </a:r>
            <a:endParaRPr dirty="0"/>
          </a:p>
        </p:txBody>
      </p:sp>
      <p:sp>
        <p:nvSpPr>
          <p:cNvPr id="269" name="Google Shape;269;p41"/>
          <p:cNvSpPr txBox="1">
            <a:spLocks noGrp="1"/>
          </p:cNvSpPr>
          <p:nvPr>
            <p:ph type="subTitle" idx="19"/>
          </p:nvPr>
        </p:nvSpPr>
        <p:spPr>
          <a:xfrm>
            <a:off x="4688625" y="3609975"/>
            <a:ext cx="3886957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Complement Na</a:t>
            </a:r>
            <a:r>
              <a:rPr lang="en-US" dirty="0"/>
              <a:t>ï</a:t>
            </a:r>
            <a:r>
              <a:rPr lang="en" dirty="0"/>
              <a:t>ve Bayes</a:t>
            </a:r>
            <a:endParaRPr dirty="0"/>
          </a:p>
        </p:txBody>
      </p:sp>
      <p:cxnSp>
        <p:nvCxnSpPr>
          <p:cNvPr id="272" name="Google Shape;272;p41"/>
          <p:cNvCxnSpPr/>
          <p:nvPr/>
        </p:nvCxnSpPr>
        <p:spPr>
          <a:xfrm rot="5400000" flipH="1">
            <a:off x="623200" y="602150"/>
            <a:ext cx="787500" cy="33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Advantages of </a:t>
            </a:r>
            <a:r>
              <a:rPr lang="en" dirty="0">
                <a:solidFill>
                  <a:schemeClr val="dk2"/>
                </a:solidFill>
              </a:rPr>
              <a:t>Na</a:t>
            </a:r>
            <a:r>
              <a:rPr lang="en-US" dirty="0">
                <a:solidFill>
                  <a:schemeClr val="dk2"/>
                </a:solidFill>
              </a:rPr>
              <a:t>ï</a:t>
            </a:r>
            <a:r>
              <a:rPr lang="en" dirty="0">
                <a:solidFill>
                  <a:schemeClr val="dk2"/>
                </a:solidFill>
              </a:rPr>
              <a:t>ve Bayes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04" name="Google Shape;304;p45"/>
          <p:cNvSpPr txBox="1">
            <a:spLocks noGrp="1"/>
          </p:cNvSpPr>
          <p:nvPr>
            <p:ph type="subTitle" idx="2"/>
          </p:nvPr>
        </p:nvSpPr>
        <p:spPr>
          <a:xfrm>
            <a:off x="1639147" y="1694986"/>
            <a:ext cx="5344159" cy="853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Assumes all features in the dataset are independent of each other given the class label. This means that the presence or absence of a particular feature is considered to not affect the presence or absence of any other feature.</a:t>
            </a:r>
            <a:endParaRPr dirty="0"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7"/>
          </p:nvPr>
        </p:nvSpPr>
        <p:spPr>
          <a:xfrm>
            <a:off x="3075798" y="1300313"/>
            <a:ext cx="2774766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Independence Assumption</a:t>
            </a:r>
            <a:endParaRPr dirty="0"/>
          </a:p>
        </p:txBody>
      </p:sp>
      <p:cxnSp>
        <p:nvCxnSpPr>
          <p:cNvPr id="311" name="Google Shape;311;p45"/>
          <p:cNvCxnSpPr/>
          <p:nvPr/>
        </p:nvCxnSpPr>
        <p:spPr>
          <a:xfrm flipH="1">
            <a:off x="544193" y="2913097"/>
            <a:ext cx="1644000" cy="853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2" name="Google Shape;312;p45"/>
          <p:cNvCxnSpPr/>
          <p:nvPr/>
        </p:nvCxnSpPr>
        <p:spPr>
          <a:xfrm rot="-5400000" flipH="1">
            <a:off x="6296025" y="2995275"/>
            <a:ext cx="3068700" cy="391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6" name="Google Shape;303;p45">
            <a:extLst>
              <a:ext uri="{FF2B5EF4-FFF2-40B4-BE49-F238E27FC236}">
                <a16:creationId xmlns:a16="http://schemas.microsoft.com/office/drawing/2014/main" id="{E096D4B0-7D91-646B-3740-19404F1C5916}"/>
              </a:ext>
            </a:extLst>
          </p:cNvPr>
          <p:cNvSpPr txBox="1">
            <a:spLocks/>
          </p:cNvSpPr>
          <p:nvPr/>
        </p:nvSpPr>
        <p:spPr>
          <a:xfrm>
            <a:off x="4982104" y="3574708"/>
            <a:ext cx="2468880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Significantly faster than many other algorithms, especially on large datasets</a:t>
            </a:r>
          </a:p>
        </p:txBody>
      </p:sp>
      <p:sp>
        <p:nvSpPr>
          <p:cNvPr id="17" name="Google Shape;307;p45">
            <a:extLst>
              <a:ext uri="{FF2B5EF4-FFF2-40B4-BE49-F238E27FC236}">
                <a16:creationId xmlns:a16="http://schemas.microsoft.com/office/drawing/2014/main" id="{B8C92FEF-694A-8468-4AC7-36EB38834478}"/>
              </a:ext>
            </a:extLst>
          </p:cNvPr>
          <p:cNvSpPr txBox="1">
            <a:spLocks/>
          </p:cNvSpPr>
          <p:nvPr/>
        </p:nvSpPr>
        <p:spPr>
          <a:xfrm>
            <a:off x="4676930" y="3195685"/>
            <a:ext cx="309324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800" b="1" dirty="0"/>
              <a:t>Training &amp; Prediction Speed</a:t>
            </a:r>
          </a:p>
        </p:txBody>
      </p:sp>
      <p:sp>
        <p:nvSpPr>
          <p:cNvPr id="18" name="Google Shape;305;p45">
            <a:extLst>
              <a:ext uri="{FF2B5EF4-FFF2-40B4-BE49-F238E27FC236}">
                <a16:creationId xmlns:a16="http://schemas.microsoft.com/office/drawing/2014/main" id="{7AC8F00A-9B37-59A4-C5E1-1416266A5080}"/>
              </a:ext>
            </a:extLst>
          </p:cNvPr>
          <p:cNvSpPr txBox="1">
            <a:spLocks/>
          </p:cNvSpPr>
          <p:nvPr/>
        </p:nvSpPr>
        <p:spPr>
          <a:xfrm>
            <a:off x="1117875" y="3571202"/>
            <a:ext cx="3154542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Easy to understand, especially compared to more complex models like SVM or GBM</a:t>
            </a:r>
          </a:p>
        </p:txBody>
      </p:sp>
      <p:sp>
        <p:nvSpPr>
          <p:cNvPr id="19" name="Google Shape;308;p45">
            <a:extLst>
              <a:ext uri="{FF2B5EF4-FFF2-40B4-BE49-F238E27FC236}">
                <a16:creationId xmlns:a16="http://schemas.microsoft.com/office/drawing/2014/main" id="{AE9CA7E8-1CA4-9F97-7F2F-910F4970554D}"/>
              </a:ext>
            </a:extLst>
          </p:cNvPr>
          <p:cNvSpPr txBox="1">
            <a:spLocks/>
          </p:cNvSpPr>
          <p:nvPr/>
        </p:nvSpPr>
        <p:spPr>
          <a:xfrm>
            <a:off x="1522388" y="3195685"/>
            <a:ext cx="2345516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800" b="1" dirty="0"/>
              <a:t>Interpretability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17004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Advantages of </a:t>
            </a:r>
            <a:r>
              <a:rPr lang="en" dirty="0">
                <a:solidFill>
                  <a:schemeClr val="dk2"/>
                </a:solidFill>
              </a:rPr>
              <a:t>Na</a:t>
            </a:r>
            <a:r>
              <a:rPr lang="en-US" dirty="0">
                <a:solidFill>
                  <a:schemeClr val="dk2"/>
                </a:solidFill>
              </a:rPr>
              <a:t>ï</a:t>
            </a:r>
            <a:r>
              <a:rPr lang="en" dirty="0">
                <a:solidFill>
                  <a:schemeClr val="dk2"/>
                </a:solidFill>
              </a:rPr>
              <a:t>ve Bayes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04" name="Google Shape;304;p45"/>
          <p:cNvSpPr txBox="1">
            <a:spLocks noGrp="1"/>
          </p:cNvSpPr>
          <p:nvPr>
            <p:ph type="subTitle" idx="2"/>
          </p:nvPr>
        </p:nvSpPr>
        <p:spPr>
          <a:xfrm>
            <a:off x="4683814" y="1915725"/>
            <a:ext cx="285997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Suitable for applications with a large number of features, such as text classification</a:t>
            </a:r>
            <a:endParaRPr dirty="0"/>
          </a:p>
        </p:txBody>
      </p:sp>
      <p:sp>
        <p:nvSpPr>
          <p:cNvPr id="309" name="Google Shape;309;p45"/>
          <p:cNvSpPr txBox="1">
            <a:spLocks noGrp="1"/>
          </p:cNvSpPr>
          <p:nvPr>
            <p:ph type="subTitle" idx="7"/>
          </p:nvPr>
        </p:nvSpPr>
        <p:spPr>
          <a:xfrm>
            <a:off x="4592973" y="1435075"/>
            <a:ext cx="2774766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Scalability</a:t>
            </a:r>
            <a:endParaRPr dirty="0"/>
          </a:p>
        </p:txBody>
      </p:sp>
      <p:cxnSp>
        <p:nvCxnSpPr>
          <p:cNvPr id="311" name="Google Shape;311;p45"/>
          <p:cNvCxnSpPr/>
          <p:nvPr/>
        </p:nvCxnSpPr>
        <p:spPr>
          <a:xfrm flipH="1">
            <a:off x="565275" y="2705625"/>
            <a:ext cx="1644000" cy="853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12" name="Google Shape;312;p45"/>
          <p:cNvCxnSpPr/>
          <p:nvPr/>
        </p:nvCxnSpPr>
        <p:spPr>
          <a:xfrm rot="-5400000" flipH="1">
            <a:off x="6296025" y="2995275"/>
            <a:ext cx="3068700" cy="3915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" name="Google Shape;303;p45">
            <a:extLst>
              <a:ext uri="{FF2B5EF4-FFF2-40B4-BE49-F238E27FC236}">
                <a16:creationId xmlns:a16="http://schemas.microsoft.com/office/drawing/2014/main" id="{36FBED30-2476-21F6-77DE-E0ABCD7E621F}"/>
              </a:ext>
            </a:extLst>
          </p:cNvPr>
          <p:cNvSpPr txBox="1">
            <a:spLocks/>
          </p:cNvSpPr>
          <p:nvPr/>
        </p:nvSpPr>
        <p:spPr>
          <a:xfrm>
            <a:off x="807464" y="1819125"/>
            <a:ext cx="3258255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Performs exceptionally well with </a:t>
            </a:r>
          </a:p>
          <a:p>
            <a:pPr marL="0" indent="0"/>
            <a:r>
              <a:rPr lang="en-US" dirty="0"/>
              <a:t>high-dimensional data</a:t>
            </a:r>
          </a:p>
        </p:txBody>
      </p:sp>
      <p:sp>
        <p:nvSpPr>
          <p:cNvPr id="7" name="Google Shape;307;p45">
            <a:extLst>
              <a:ext uri="{FF2B5EF4-FFF2-40B4-BE49-F238E27FC236}">
                <a16:creationId xmlns:a16="http://schemas.microsoft.com/office/drawing/2014/main" id="{460BD964-5CD1-1411-C0C5-CE472F189CB2}"/>
              </a:ext>
            </a:extLst>
          </p:cNvPr>
          <p:cNvSpPr txBox="1">
            <a:spLocks/>
          </p:cNvSpPr>
          <p:nvPr/>
        </p:nvSpPr>
        <p:spPr>
          <a:xfrm>
            <a:off x="1168938" y="1435075"/>
            <a:ext cx="270004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800" b="1" dirty="0"/>
              <a:t>High-Dimensional Data</a:t>
            </a:r>
            <a:endParaRPr lang="en-US" b="1" dirty="0"/>
          </a:p>
        </p:txBody>
      </p:sp>
      <p:sp>
        <p:nvSpPr>
          <p:cNvPr id="18" name="Google Shape;306;p45">
            <a:extLst>
              <a:ext uri="{FF2B5EF4-FFF2-40B4-BE49-F238E27FC236}">
                <a16:creationId xmlns:a16="http://schemas.microsoft.com/office/drawing/2014/main" id="{77A19FD0-FDF8-C0B6-4A19-376936750674}"/>
              </a:ext>
            </a:extLst>
          </p:cNvPr>
          <p:cNvSpPr txBox="1">
            <a:spLocks/>
          </p:cNvSpPr>
          <p:nvPr/>
        </p:nvSpPr>
        <p:spPr>
          <a:xfrm>
            <a:off x="2575650" y="3558825"/>
            <a:ext cx="3474858" cy="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/>
              <a:t>Unlike models such as SVM and Logistic Regression, it does not require feature scaling to perform well</a:t>
            </a:r>
            <a:endParaRPr lang="en-US" dirty="0"/>
          </a:p>
        </p:txBody>
      </p:sp>
      <p:sp>
        <p:nvSpPr>
          <p:cNvPr id="19" name="Google Shape;310;p45">
            <a:extLst>
              <a:ext uri="{FF2B5EF4-FFF2-40B4-BE49-F238E27FC236}">
                <a16:creationId xmlns:a16="http://schemas.microsoft.com/office/drawing/2014/main" id="{A31BFC9F-A3BE-07C4-B9B1-3ED669C1F52B}"/>
              </a:ext>
            </a:extLst>
          </p:cNvPr>
          <p:cNvSpPr txBox="1">
            <a:spLocks/>
          </p:cNvSpPr>
          <p:nvPr/>
        </p:nvSpPr>
        <p:spPr>
          <a:xfrm>
            <a:off x="2661494" y="3053325"/>
            <a:ext cx="3258255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600" b="1" dirty="0"/>
              <a:t>No Requirement for Feature Scaling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Contexts Favoring </a:t>
            </a:r>
            <a:r>
              <a:rPr lang="en" dirty="0">
                <a:solidFill>
                  <a:schemeClr val="dk2"/>
                </a:solidFill>
              </a:rPr>
              <a:t>Na</a:t>
            </a:r>
            <a:r>
              <a:rPr lang="en-US" dirty="0">
                <a:solidFill>
                  <a:schemeClr val="dk2"/>
                </a:solidFill>
              </a:rPr>
              <a:t>ï</a:t>
            </a:r>
            <a:r>
              <a:rPr lang="en" dirty="0">
                <a:solidFill>
                  <a:schemeClr val="dk2"/>
                </a:solidFill>
              </a:rPr>
              <a:t>ve Bayes 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18" name="Google Shape;318;p46"/>
          <p:cNvSpPr txBox="1">
            <a:spLocks noGrp="1"/>
          </p:cNvSpPr>
          <p:nvPr>
            <p:ph type="subTitle" idx="1"/>
          </p:nvPr>
        </p:nvSpPr>
        <p:spPr>
          <a:xfrm>
            <a:off x="720000" y="1131340"/>
            <a:ext cx="484768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2"/>
                </a:solidFill>
              </a:rPr>
              <a:t>Text and Categorical Data</a:t>
            </a:r>
            <a:r>
              <a:rPr lang="en-US" dirty="0">
                <a:solidFill>
                  <a:schemeClr val="bg2"/>
                </a:solidFill>
              </a:rPr>
              <a:t> (High-dimensional)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2"/>
                </a:solidFill>
              </a:rPr>
              <a:t>Real-time Prediction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/>
              <a:t>The simplicity of Naive Bayes allows for quick updates to the model as new data arrives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2"/>
                </a:solidFill>
              </a:rPr>
              <a:t>Baseline Modeling</a:t>
            </a:r>
            <a:r>
              <a:rPr lang="en-US" dirty="0">
                <a:solidFill>
                  <a:schemeClr val="bg2"/>
                </a:solidFill>
              </a:rPr>
              <a:t>: </a:t>
            </a:r>
            <a:r>
              <a:rPr lang="en-US" dirty="0"/>
              <a:t>Serves as an excellent baseline. It can quickly provide a performance benchmark for a classification task, against which more complex models can be compared.</a:t>
            </a:r>
          </a:p>
        </p:txBody>
      </p:sp>
      <p:cxnSp>
        <p:nvCxnSpPr>
          <p:cNvPr id="319" name="Google Shape;319;p46"/>
          <p:cNvCxnSpPr/>
          <p:nvPr/>
        </p:nvCxnSpPr>
        <p:spPr>
          <a:xfrm rot="-5400000" flipH="1">
            <a:off x="7117975" y="3582375"/>
            <a:ext cx="1644000" cy="6264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20" name="Google Shape;320;p46"/>
          <p:cNvCxnSpPr/>
          <p:nvPr/>
        </p:nvCxnSpPr>
        <p:spPr>
          <a:xfrm rot="10800000" flipH="1">
            <a:off x="5693075" y="1593750"/>
            <a:ext cx="3014100" cy="931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and Considerations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46" name="Google Shape;346;p49"/>
          <p:cNvSpPr txBox="1">
            <a:spLocks noGrp="1"/>
          </p:cNvSpPr>
          <p:nvPr>
            <p:ph type="subTitle" idx="1"/>
          </p:nvPr>
        </p:nvSpPr>
        <p:spPr>
          <a:xfrm>
            <a:off x="4844529" y="1489783"/>
            <a:ext cx="2323253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Can lead to less accurate predictions, as Naive Bayes fails to capture the interactions between features.</a:t>
            </a:r>
            <a:endParaRPr sz="1200" dirty="0"/>
          </a:p>
        </p:txBody>
      </p:sp>
      <p:sp>
        <p:nvSpPr>
          <p:cNvPr id="347" name="Google Shape;347;p49"/>
          <p:cNvSpPr txBox="1">
            <a:spLocks noGrp="1"/>
          </p:cNvSpPr>
          <p:nvPr>
            <p:ph type="subTitle" idx="2"/>
          </p:nvPr>
        </p:nvSpPr>
        <p:spPr>
          <a:xfrm>
            <a:off x="720000" y="2865247"/>
            <a:ext cx="2901847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Requires discretization of continuous features (converting to discrete categories or bins), which can introduce bias or loss of information</a:t>
            </a:r>
            <a:endParaRPr sz="1200" dirty="0"/>
          </a:p>
        </p:txBody>
      </p:sp>
      <p:sp>
        <p:nvSpPr>
          <p:cNvPr id="348" name="Google Shape;348;p49"/>
          <p:cNvSpPr txBox="1">
            <a:spLocks noGrp="1"/>
          </p:cNvSpPr>
          <p:nvPr>
            <p:ph type="subTitle" idx="3"/>
          </p:nvPr>
        </p:nvSpPr>
        <p:spPr>
          <a:xfrm>
            <a:off x="1056696" y="1442887"/>
            <a:ext cx="2281691" cy="6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Assumes all features are independent of each other</a:t>
            </a:r>
            <a:endParaRPr sz="1200" dirty="0"/>
          </a:p>
        </p:txBody>
      </p:sp>
      <p:sp>
        <p:nvSpPr>
          <p:cNvPr id="349" name="Google Shape;349;p49"/>
          <p:cNvSpPr txBox="1">
            <a:spLocks noGrp="1"/>
          </p:cNvSpPr>
          <p:nvPr>
            <p:ph type="subTitle" idx="4"/>
          </p:nvPr>
        </p:nvSpPr>
        <p:spPr>
          <a:xfrm>
            <a:off x="4888108" y="1169480"/>
            <a:ext cx="2175300" cy="4503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Feature Correlation</a:t>
            </a:r>
            <a:endParaRPr sz="1800" b="1" dirty="0"/>
          </a:p>
        </p:txBody>
      </p:sp>
      <p:sp>
        <p:nvSpPr>
          <p:cNvPr id="350" name="Google Shape;350;p49"/>
          <p:cNvSpPr txBox="1">
            <a:spLocks noGrp="1"/>
          </p:cNvSpPr>
          <p:nvPr>
            <p:ph type="subTitle" idx="5"/>
          </p:nvPr>
        </p:nvSpPr>
        <p:spPr>
          <a:xfrm>
            <a:off x="824725" y="2571750"/>
            <a:ext cx="2663948" cy="4503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Handling Continuous Data</a:t>
            </a:r>
            <a:endParaRPr sz="1800" dirty="0"/>
          </a:p>
        </p:txBody>
      </p:sp>
      <p:sp>
        <p:nvSpPr>
          <p:cNvPr id="351" name="Google Shape;351;p49"/>
          <p:cNvSpPr txBox="1">
            <a:spLocks noGrp="1"/>
          </p:cNvSpPr>
          <p:nvPr>
            <p:ph type="subTitle" idx="6"/>
          </p:nvPr>
        </p:nvSpPr>
        <p:spPr>
          <a:xfrm>
            <a:off x="824725" y="1184616"/>
            <a:ext cx="2797123" cy="4503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Independence Assumption</a:t>
            </a:r>
            <a:endParaRPr sz="1800" dirty="0"/>
          </a:p>
        </p:txBody>
      </p:sp>
      <p:cxnSp>
        <p:nvCxnSpPr>
          <p:cNvPr id="352" name="Google Shape;352;p49"/>
          <p:cNvCxnSpPr/>
          <p:nvPr/>
        </p:nvCxnSpPr>
        <p:spPr>
          <a:xfrm flipH="1">
            <a:off x="596425" y="3899050"/>
            <a:ext cx="2066700" cy="427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53" name="Google Shape;353;p49"/>
          <p:cNvCxnSpPr>
            <a:cxnSpLocks/>
          </p:cNvCxnSpPr>
          <p:nvPr/>
        </p:nvCxnSpPr>
        <p:spPr>
          <a:xfrm flipV="1">
            <a:off x="7423573" y="1366875"/>
            <a:ext cx="1268002" cy="281972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" name="Google Shape;347;p49">
            <a:extLst>
              <a:ext uri="{FF2B5EF4-FFF2-40B4-BE49-F238E27FC236}">
                <a16:creationId xmlns:a16="http://schemas.microsoft.com/office/drawing/2014/main" id="{EE6CDA07-0FA8-535A-0B2F-38CD54B3EFBC}"/>
              </a:ext>
            </a:extLst>
          </p:cNvPr>
          <p:cNvSpPr txBox="1">
            <a:spLocks/>
          </p:cNvSpPr>
          <p:nvPr/>
        </p:nvSpPr>
        <p:spPr>
          <a:xfrm>
            <a:off x="4384811" y="2883550"/>
            <a:ext cx="3471655" cy="10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sz="1200" dirty="0"/>
              <a:t>Compared to more complex models, it has fewer parameters and less flexibility to capture complex patterns in the data, potentially leading to underfitting</a:t>
            </a:r>
            <a:endParaRPr lang="en-US" sz="1050" dirty="0"/>
          </a:p>
        </p:txBody>
      </p:sp>
      <p:sp>
        <p:nvSpPr>
          <p:cNvPr id="3" name="Google Shape;350;p49">
            <a:extLst>
              <a:ext uri="{FF2B5EF4-FFF2-40B4-BE49-F238E27FC236}">
                <a16:creationId xmlns:a16="http://schemas.microsoft.com/office/drawing/2014/main" id="{CBBBE516-2D3A-D10C-6F45-C952F8045CCD}"/>
              </a:ext>
            </a:extLst>
          </p:cNvPr>
          <p:cNvSpPr txBox="1">
            <a:spLocks/>
          </p:cNvSpPr>
          <p:nvPr/>
        </p:nvSpPr>
        <p:spPr>
          <a:xfrm>
            <a:off x="4270541" y="2548777"/>
            <a:ext cx="3585926" cy="45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800" b="1" dirty="0"/>
              <a:t>Model Complexity and Flexibility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7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7"/>
          <p:cNvSpPr txBox="1">
            <a:spLocks noGrp="1"/>
          </p:cNvSpPr>
          <p:nvPr>
            <p:ph type="title"/>
          </p:nvPr>
        </p:nvSpPr>
        <p:spPr>
          <a:xfrm>
            <a:off x="2332875" y="1131775"/>
            <a:ext cx="44781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2800" b="1" dirty="0"/>
              <a:t>Ultimate </a:t>
            </a:r>
            <a:r>
              <a:rPr lang="en-US" sz="2800" b="1" dirty="0">
                <a:solidFill>
                  <a:schemeClr val="bg2"/>
                </a:solidFill>
              </a:rPr>
              <a:t>Spam/Ham </a:t>
            </a:r>
            <a:r>
              <a:rPr lang="en-US" sz="2800" b="1" dirty="0"/>
              <a:t>(Compilation)</a:t>
            </a:r>
          </a:p>
        </p:txBody>
      </p:sp>
      <p:sp>
        <p:nvSpPr>
          <p:cNvPr id="327" name="Google Shape;327;p47"/>
          <p:cNvSpPr txBox="1">
            <a:spLocks noGrp="1"/>
          </p:cNvSpPr>
          <p:nvPr>
            <p:ph type="subTitle" idx="1"/>
          </p:nvPr>
        </p:nvSpPr>
        <p:spPr>
          <a:xfrm>
            <a:off x="2332875" y="2261000"/>
            <a:ext cx="44781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Dataset: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Taken from </a:t>
            </a:r>
            <a:r>
              <a:rPr lang="en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endParaRPr lang="en" dirty="0">
              <a:solidFill>
                <a:schemeClr val="bg2"/>
              </a:solidFill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51,265 datapoints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3 columns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Index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Email Message Body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" dirty="0"/>
              <a:t>Label (Spam or Ham)</a:t>
            </a:r>
          </a:p>
        </p:txBody>
      </p:sp>
      <p:cxnSp>
        <p:nvCxnSpPr>
          <p:cNvPr id="328" name="Google Shape;328;p47"/>
          <p:cNvCxnSpPr/>
          <p:nvPr/>
        </p:nvCxnSpPr>
        <p:spPr>
          <a:xfrm>
            <a:off x="6319175" y="3726800"/>
            <a:ext cx="1761600" cy="30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329" name="Google Shape;329;p47"/>
          <p:cNvCxnSpPr/>
          <p:nvPr/>
        </p:nvCxnSpPr>
        <p:spPr>
          <a:xfrm rot="5400000" flipH="1">
            <a:off x="1293325" y="1164150"/>
            <a:ext cx="1401300" cy="399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2"/>
          <p:cNvSpPr/>
          <p:nvPr/>
        </p:nvSpPr>
        <p:spPr>
          <a:xfrm>
            <a:off x="982133" y="663150"/>
            <a:ext cx="7104517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2"/>
          <p:cNvSpPr txBox="1">
            <a:spLocks noGrp="1"/>
          </p:cNvSpPr>
          <p:nvPr>
            <p:ph type="title"/>
          </p:nvPr>
        </p:nvSpPr>
        <p:spPr>
          <a:xfrm>
            <a:off x="1274098" y="1469075"/>
            <a:ext cx="7517690" cy="19778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Assuming a TF-IDF train-test data is available</a:t>
            </a:r>
            <a:br>
              <a:rPr lang="en-US" sz="1400" i="1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i="1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Import</a:t>
            </a:r>
            <a:b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sklearn.</a:t>
            </a:r>
            <a:r>
              <a:rPr lang="en-US" sz="1400" dirty="0" err="1">
                <a:solidFill>
                  <a:schemeClr val="bg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naive_bayes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b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i="1" dirty="0">
                <a:solidFill>
                  <a:schemeClr val="bg1">
                    <a:lumMod val="25000"/>
                    <a:lumOff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Initialize and train the Multinomial Naive Bayes model</a:t>
            </a:r>
            <a:b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 = </a:t>
            </a: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MultinomialNB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model.fit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X_train_tfidf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y_train</a:t>
            </a:r>
            <a:r>
              <a:rPr lang="en-US" sz="1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sz="14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80" name="Google Shape;280;p42"/>
          <p:cNvCxnSpPr/>
          <p:nvPr/>
        </p:nvCxnSpPr>
        <p:spPr>
          <a:xfrm>
            <a:off x="6325050" y="3902825"/>
            <a:ext cx="1761600" cy="309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81" name="Google Shape;281;p42"/>
          <p:cNvCxnSpPr>
            <a:cxnSpLocks/>
          </p:cNvCxnSpPr>
          <p:nvPr/>
        </p:nvCxnSpPr>
        <p:spPr>
          <a:xfrm rot="16200000" flipV="1">
            <a:off x="1743512" y="713964"/>
            <a:ext cx="501863" cy="400235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9" name="Google Shape;326;p47">
            <a:extLst>
              <a:ext uri="{FF2B5EF4-FFF2-40B4-BE49-F238E27FC236}">
                <a16:creationId xmlns:a16="http://schemas.microsoft.com/office/drawing/2014/main" id="{6D4F5BFF-E6D0-7593-BCCF-21D5216084F1}"/>
              </a:ext>
            </a:extLst>
          </p:cNvPr>
          <p:cNvSpPr txBox="1">
            <a:spLocks/>
          </p:cNvSpPr>
          <p:nvPr/>
        </p:nvSpPr>
        <p:spPr>
          <a:xfrm>
            <a:off x="1461417" y="633413"/>
            <a:ext cx="6221163" cy="10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sz="9600" b="1" i="0" u="none" strike="noStrike" cap="none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</a:rPr>
              <a:t>Implementing</a:t>
            </a:r>
            <a:r>
              <a:rPr lang="en-US" sz="2800" dirty="0"/>
              <a:t> Naïve Bayes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1828</TotalTime>
  <Words>672</Words>
  <Application>Microsoft Office PowerPoint</Application>
  <PresentationFormat>On-screen Show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Anaheim</vt:lpstr>
      <vt:lpstr>Arial</vt:lpstr>
      <vt:lpstr>Bebas Neue</vt:lpstr>
      <vt:lpstr>Comfortaa</vt:lpstr>
      <vt:lpstr>Comfortaa Medium</vt:lpstr>
      <vt:lpstr>Courier New</vt:lpstr>
      <vt:lpstr>DM Sans</vt:lpstr>
      <vt:lpstr>Lato</vt:lpstr>
      <vt:lpstr>Nunito Light</vt:lpstr>
      <vt:lpstr>Computer Algorithm Lesson for College by Slidesgo</vt:lpstr>
      <vt:lpstr>Evaluating the Efficiency and Effectiveness of Naïve Bayes for Spam Detection</vt:lpstr>
      <vt:lpstr>What is the Naïve Bayes Algorithm?</vt:lpstr>
      <vt:lpstr>Types of Naïve Bayes Classifiers</vt:lpstr>
      <vt:lpstr>Advantages of Naïve Bayes</vt:lpstr>
      <vt:lpstr>Advantages of Naïve Bayes</vt:lpstr>
      <vt:lpstr>Contexts Favoring Naïve Bayes </vt:lpstr>
      <vt:lpstr>Limitations and Considerations</vt:lpstr>
      <vt:lpstr>Ultimate Spam/Ham (Compilation)</vt:lpstr>
      <vt:lpstr># Assuming a TF-IDF train-test data is available # Import from sklearn.naive_bayes import MultinomialNB  # Initialize and train the Multinomial Naive Bayes model model = MultinomialNB() model.fit(X_train_tfidf, y_train)</vt:lpstr>
      <vt:lpstr>Comparing Naïve Bayes with Other Classifiers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the Efficiency and Effectiveness of Naïve Bayes for Spam Detection</dc:title>
  <cp:lastModifiedBy>Earl John Gallarde</cp:lastModifiedBy>
  <cp:revision>13</cp:revision>
  <dcterms:modified xsi:type="dcterms:W3CDTF">2024-03-09T06:42:03Z</dcterms:modified>
</cp:coreProperties>
</file>